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handoutMasterIdLst>
    <p:handoutMasterId r:id="rId22"/>
  </p:handoutMasterIdLst>
  <p:sldIdLst>
    <p:sldId id="265" r:id="rId2"/>
    <p:sldId id="266" r:id="rId3"/>
    <p:sldId id="268" r:id="rId4"/>
    <p:sldId id="270" r:id="rId5"/>
    <p:sldId id="271" r:id="rId6"/>
    <p:sldId id="273" r:id="rId7"/>
    <p:sldId id="280" r:id="rId8"/>
    <p:sldId id="281" r:id="rId9"/>
    <p:sldId id="282" r:id="rId10"/>
    <p:sldId id="274" r:id="rId11"/>
    <p:sldId id="275" r:id="rId12"/>
    <p:sldId id="276" r:id="rId13"/>
    <p:sldId id="277" r:id="rId14"/>
    <p:sldId id="278" r:id="rId15"/>
    <p:sldId id="258" r:id="rId16"/>
    <p:sldId id="279" r:id="rId17"/>
    <p:sldId id="261" r:id="rId18"/>
    <p:sldId id="262" r:id="rId19"/>
    <p:sldId id="263" r:id="rId20"/>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523845-64C2-4871-A1E9-6DDE24F2E49A}" v="79" dt="2018-10-30T18:04:05.7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41"/>
    <p:restoredTop sz="82021" autoAdjust="0"/>
  </p:normalViewPr>
  <p:slideViewPr>
    <p:cSldViewPr snapToGrid="0" snapToObjects="1">
      <p:cViewPr varScale="1">
        <p:scale>
          <a:sx n="82" d="100"/>
          <a:sy n="82" d="100"/>
        </p:scale>
        <p:origin x="84" y="774"/>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0-30T19:07:44.337" v="1191" actId="14100"/>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5:17.273" v="908" actId="20577"/>
        <pc:sldMkLst>
          <pc:docMk/>
          <pc:sldMk cId="3233850811" sldId="276"/>
        </pc:sldMkLst>
        <pc:spChg chg="mod">
          <ac:chgData name="Ugur Uysal" userId="d57be18797cc43e3" providerId="LiveId" clId="{EE523845-64C2-4871-A1E9-6DDE24F2E49A}" dt="2018-10-29T02:35:17.273" v="908" actId="20577"/>
          <ac:spMkLst>
            <pc:docMk/>
            <pc:sldMk cId="3233850811" sldId="276"/>
            <ac:spMk id="7" creationId="{BFAF4D15-542C-4445-9549-5B7E20550787}"/>
          </ac:spMkLst>
        </pc:spChg>
      </pc:sldChg>
      <pc:sldChg chg="modSp modTransition">
        <pc:chgData name="Ugur Uysal" userId="d57be18797cc43e3" providerId="LiveId" clId="{EE523845-64C2-4871-A1E9-6DDE24F2E49A}" dt="2018-10-29T00:59:52.765" v="757" actId="1035"/>
        <pc:sldMkLst>
          <pc:docMk/>
          <pc:sldMk cId="3425786436" sldId="277"/>
        </pc:sldMkLst>
        <pc:spChg chg="mod">
          <ac:chgData name="Ugur Uysal" userId="d57be18797cc43e3" providerId="LiveId" clId="{EE523845-64C2-4871-A1E9-6DDE24F2E49A}" dt="2018-10-29T00:59:52.765" v="757" actId="1035"/>
          <ac:spMkLst>
            <pc:docMk/>
            <pc:sldMk cId="3425786436" sldId="277"/>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modSp modTransition">
        <pc:chgData name="Ugur Uysal" userId="d57be18797cc43e3" providerId="LiveId" clId="{61916804-CFA0-4F86-BE0A-9BD8D76DFCFB}" dt="2018-10-28T13:53:00.809" v="743"/>
        <pc:sldMkLst>
          <pc:docMk/>
          <pc:sldMk cId="932899898" sldId="261"/>
        </pc:sldMkLst>
        <pc:spChg chg="mod">
          <ac:chgData name="Ugur Uysal" userId="d57be18797cc43e3" providerId="LiveId" clId="{61916804-CFA0-4F86-BE0A-9BD8D76DFCFB}" dt="2018-10-28T13:16:01.936" v="77" actId="1076"/>
          <ac:spMkLst>
            <pc:docMk/>
            <pc:sldMk cId="932899898" sldId="261"/>
            <ac:spMk id="5" creationId="{00000000-0000-0000-0000-000000000000}"/>
          </ac:spMkLst>
        </pc:spChg>
        <pc:spChg chg="ord">
          <ac:chgData name="Ugur Uysal" userId="d57be18797cc43e3" providerId="LiveId" clId="{61916804-CFA0-4F86-BE0A-9BD8D76DFCFB}" dt="2018-10-28T13:17:34.859" v="88" actId="166"/>
          <ac:spMkLst>
            <pc:docMk/>
            <pc:sldMk cId="932899898" sldId="261"/>
            <ac:spMk id="13" creationId="{00000000-0000-0000-0000-000000000000}"/>
          </ac:spMkLst>
        </pc:spChg>
      </pc:sldChg>
      <pc:sldChg chg="modSp modTransition">
        <pc:chgData name="Ugur Uysal" userId="d57be18797cc43e3" providerId="LiveId" clId="{61916804-CFA0-4F86-BE0A-9BD8D76DFCFB}" dt="2018-10-28T13:53:07.347" v="744"/>
        <pc:sldMkLst>
          <pc:docMk/>
          <pc:sldMk cId="4771770" sldId="262"/>
        </pc:sldMkLst>
        <pc:spChg chg="mod ord">
          <ac:chgData name="Ugur Uysal" userId="d57be18797cc43e3" providerId="LiveId" clId="{61916804-CFA0-4F86-BE0A-9BD8D76DFCFB}" dt="2018-10-28T13:51:47.747" v="735" actId="20577"/>
          <ac:spMkLst>
            <pc:docMk/>
            <pc:sldMk cId="4771770" sldId="262"/>
            <ac:spMk id="3" creationId="{00000000-0000-0000-0000-000000000000}"/>
          </ac:spMkLst>
        </pc:spChg>
      </pc:sldChg>
      <pc:sldChg chg="modTransition">
        <pc:chgData name="Ugur Uysal" userId="d57be18797cc43e3" providerId="LiveId" clId="{61916804-CFA0-4F86-BE0A-9BD8D76DFCFB}" dt="2018-10-28T13:53:12.255" v="745"/>
        <pc:sldMkLst>
          <pc:docMk/>
          <pc:sldMk cId="16263189" sldId="263"/>
        </pc:sldMkLst>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15:33.558" v="1219" actId="20577"/>
        <pc:sldMkLst>
          <pc:docMk/>
          <pc:sldMk cId="3233850811" sldId="276"/>
        </pc:sldMkLst>
        <pc:spChg chg="mod">
          <ac:chgData name="Ugur Uysal" userId="d57be18797cc43e3" providerId="LiveId" clId="{61916804-CFA0-4F86-BE0A-9BD8D76DFCFB}" dt="2018-10-28T14:15:33.558" v="1219" actId="20577"/>
          <ac:spMkLst>
            <pc:docMk/>
            <pc:sldMk cId="3233850811" sldId="276"/>
            <ac:spMk id="7" creationId="{BFAF4D15-542C-4445-9549-5B7E20550787}"/>
          </ac:spMkLst>
        </pc:spChg>
      </pc:sldChg>
      <pc:sldChg chg="modSp add modNotesTx">
        <pc:chgData name="Ugur Uysal" userId="d57be18797cc43e3" providerId="LiveId" clId="{61916804-CFA0-4F86-BE0A-9BD8D76DFCFB}" dt="2018-10-28T14:17:29.649" v="1254" actId="20577"/>
        <pc:sldMkLst>
          <pc:docMk/>
          <pc:sldMk cId="3425786436" sldId="277"/>
        </pc:sldMkLst>
        <pc:spChg chg="mod">
          <ac:chgData name="Ugur Uysal" userId="d57be18797cc43e3" providerId="LiveId" clId="{61916804-CFA0-4F86-BE0A-9BD8D76DFCFB}" dt="2018-10-28T14:16:24.533" v="1246" actId="20577"/>
          <ac:spMkLst>
            <pc:docMk/>
            <pc:sldMk cId="3425786436" sldId="277"/>
            <ac:spMk id="2" creationId="{00000000-0000-0000-0000-000000000000}"/>
          </ac:spMkLst>
        </pc:spChg>
        <pc:spChg chg="mod">
          <ac:chgData name="Ugur Uysal" userId="d57be18797cc43e3" providerId="LiveId" clId="{61916804-CFA0-4F86-BE0A-9BD8D76DFCFB}" dt="2018-10-28T14:17:19.178" v="1253" actId="20577"/>
          <ac:spMkLst>
            <pc:docMk/>
            <pc:sldMk cId="3425786436" sldId="277"/>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10/30/2018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10/30/2018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3018084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37725223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4704789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604994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10/30/2018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16.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PROJECT REVIEW AND FEEDBACK</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sz="2200" b="1" dirty="0">
                <a:solidFill>
                  <a:srgbClr val="FFCA29"/>
                </a:solidFill>
                <a:latin typeface="Helvetica" charset="0"/>
                <a:cs typeface="Helvetica" charset="0"/>
              </a:rPr>
              <a:t>Experimental Study Method Plan</a:t>
            </a:r>
            <a:endParaRPr lang="en-US" sz="2200" dirty="0"/>
          </a:p>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a:t>
            </a:r>
            <a:r>
              <a:rPr lang="en-US" sz="2200" dirty="0"/>
              <a:t>,</a:t>
            </a:r>
            <a:r>
              <a:rPr lang="en-US" sz="2200" b="1" dirty="0">
                <a:solidFill>
                  <a:srgbClr val="FFCA29"/>
                </a:solidFill>
                <a:latin typeface="Helvetica" charset="0"/>
                <a:cs typeface="Helvetica" charset="0"/>
              </a:rPr>
              <a:t>supervised-</a:t>
            </a:r>
            <a:r>
              <a:rPr lang="en-US" sz="2200" dirty="0"/>
              <a:t>, </a:t>
            </a:r>
            <a:r>
              <a:rPr lang="en-US" sz="2200" b="1" dirty="0">
                <a:solidFill>
                  <a:srgbClr val="FFCA29"/>
                </a:solidFill>
                <a:latin typeface="Helvetica" charset="0"/>
                <a:cs typeface="Helvetica" charset="0"/>
              </a:rPr>
              <a:t>fully-autonomous</a:t>
            </a:r>
            <a:r>
              <a:rPr lang="en-US" sz="2200" dirty="0"/>
              <a:t>}</a:t>
            </a:r>
          </a:p>
          <a:p>
            <a:pPr marL="514350" lvl="2">
              <a:lnSpc>
                <a:spcPct val="100000"/>
              </a:lnSpc>
              <a:spcBef>
                <a:spcPts val="0"/>
              </a:spcBef>
              <a:defRPr/>
            </a:pPr>
            <a:r>
              <a:rPr lang="en-US" sz="2200" dirty="0"/>
              <a:t>Amount of hostile entities {1..n}</a:t>
            </a:r>
          </a:p>
          <a:p>
            <a:pPr marL="514350" lvl="2">
              <a:lnSpc>
                <a:spcPct val="100000"/>
              </a:lnSpc>
              <a:spcBef>
                <a:spcPts val="0"/>
              </a:spcBef>
              <a:defRPr/>
            </a:pPr>
            <a:r>
              <a:rPr lang="en-US" sz="2200" dirty="0"/>
              <a:t>Amount of supervised autonomous systems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Percentage</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de-DE" sz="2200" dirty="0"/>
              <a:t>Mission Time</a:t>
            </a:r>
          </a:p>
          <a:p>
            <a:pPr marL="514350" lvl="2">
              <a:lnSpc>
                <a:spcPct val="100000"/>
              </a:lnSpc>
              <a:spcBef>
                <a:spcPts val="0"/>
              </a:spcBef>
              <a:defRPr/>
            </a:pPr>
            <a:r>
              <a:rPr lang="en-US" sz="2200" dirty="0"/>
              <a:t>Perception of the cognitive workload of the human operator</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Experimental </a:t>
            </a:r>
            <a:r>
              <a:rPr lang="de-DE" b="1" dirty="0" err="1">
                <a:solidFill>
                  <a:srgbClr val="FFCA29"/>
                </a:solidFill>
                <a:latin typeface="Helvetica" charset="0"/>
                <a:cs typeface="Helvetica" charset="0"/>
              </a:rPr>
              <a:t>Procedures</a:t>
            </a:r>
            <a:r>
              <a:rPr lang="de-DE" b="1" dirty="0">
                <a:solidFill>
                  <a:srgbClr val="FFCA29"/>
                </a:solidFill>
                <a:latin typeface="Helvetica" charset="0"/>
                <a:cs typeface="Helvetica" charset="0"/>
              </a:rPr>
              <a:t> Hypothesis 1:</a:t>
            </a:r>
            <a:endParaRPr lang="en-US" b="1" dirty="0">
              <a:solidFill>
                <a:srgbClr val="FFCA29"/>
              </a:solidFill>
              <a:latin typeface="Helvetica" charset="0"/>
              <a:cs typeface="Helvetica" charset="0"/>
            </a:endParaRPr>
          </a:p>
          <a:p>
            <a:pPr marL="342900" indent="-342900">
              <a:lnSpc>
                <a:spcPct val="100000"/>
              </a:lnSpc>
              <a:buAutoNum type="arabicPeriod"/>
            </a:pPr>
            <a:r>
              <a:rPr lang="en-US" sz="2200" dirty="0"/>
              <a:t>Setting up the scenario according to the independent variables</a:t>
            </a:r>
          </a:p>
          <a:p>
            <a:pPr marL="0" indent="0">
              <a:lnSpc>
                <a:spcPct val="100000"/>
              </a:lnSpc>
              <a:buNone/>
            </a:pPr>
            <a:endParaRPr lang="en-US" sz="400" dirty="0"/>
          </a:p>
          <a:p>
            <a:pPr marL="0" indent="0">
              <a:lnSpc>
                <a:spcPct val="100000"/>
              </a:lnSpc>
              <a:buNone/>
            </a:pPr>
            <a:r>
              <a:rPr lang="en-US" sz="2200" dirty="0"/>
              <a:t>2. Conducting simulation experiments and saving results of the dependent variables</a:t>
            </a:r>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a:t>
            </a: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sz="2200" dirty="0"/>
              <a:t>(multiple </a:t>
            </a:r>
            <a:r>
              <a:rPr lang="de-DE" sz="2200" dirty="0" err="1"/>
              <a:t>runs</a:t>
            </a:r>
            <a:r>
              <a:rPr lang="de-DE" sz="2200" dirty="0"/>
              <a:t>) </a:t>
            </a:r>
          </a:p>
          <a:p>
            <a:pPr marL="0" indent="0">
              <a:lnSpc>
                <a:spcPct val="100000"/>
              </a:lnSpc>
              <a:buNone/>
            </a:pPr>
            <a:endParaRPr lang="en-US" sz="8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data using the software "R“ to compare results of the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233850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Early results Hypothesis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9188"/>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marL="0" indent="0">
              <a:buNone/>
            </a:pPr>
            <a:r>
              <a:rPr lang="en-US" sz="2200" dirty="0"/>
              <a:t>After analyzing early results, there is evidence that there is no significant difference between the results of experiment A and B. That means unmanned Systems can be operated autonomously with the same reliability as Human-operated once in a ArmA 3-based virtual military scenario.</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4257864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Plan of attack for the rest of the semester</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339925"/>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Midterm presentation 10/30/2018</a:t>
            </a: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0" indent="0">
              <a:lnSpc>
                <a:spcPct val="100000"/>
              </a:lnSpc>
              <a:spcBef>
                <a:spcPts val="0"/>
              </a:spcBef>
              <a:buNone/>
              <a:defRPr/>
            </a:pPr>
            <a:r>
              <a:rPr lang="en-US" sz="2200" b="1" dirty="0">
                <a:solidFill>
                  <a:srgbClr val="FFCA29"/>
                </a:solidFill>
                <a:latin typeface="Helvetica" charset="0"/>
                <a:cs typeface="Helvetica" charset="0"/>
              </a:rPr>
              <a:t>Final presentation 12/04/2018</a:t>
            </a:r>
          </a:p>
          <a:p>
            <a:pPr marL="342900" indent="-342900">
              <a:spcBef>
                <a:spcPts val="600"/>
              </a:spcBef>
            </a:pPr>
            <a:r>
              <a:rPr lang="de-DE" sz="2200" dirty="0"/>
              <a:t>Research Methodologie </a:t>
            </a:r>
            <a:r>
              <a:rPr lang="de-DE" sz="2200" dirty="0" err="1"/>
              <a:t>finalized</a:t>
            </a:r>
            <a:r>
              <a:rPr lang="de-DE" sz="2200" dirty="0"/>
              <a:t> 	NLT 11/29/2018</a:t>
            </a:r>
          </a:p>
          <a:p>
            <a:pPr marL="342900" indent="-342900">
              <a:spcBef>
                <a:spcPts val="600"/>
              </a:spcBef>
            </a:pPr>
            <a:r>
              <a:rPr lang="de-DE" sz="2200" dirty="0"/>
              <a:t>Qualitative Research </a:t>
            </a:r>
            <a:r>
              <a:rPr lang="en-US" sz="2200" dirty="0"/>
              <a:t>finalized</a:t>
            </a:r>
            <a:r>
              <a:rPr lang="de-DE" sz="2200" dirty="0"/>
              <a:t> 	NLT 11/24/2018</a:t>
            </a:r>
          </a:p>
          <a:p>
            <a:pPr marL="342900" indent="-342900">
              <a:spcBef>
                <a:spcPts val="600"/>
              </a:spcBef>
            </a:pPr>
            <a:r>
              <a:rPr lang="de-DE" sz="2200" dirty="0"/>
              <a:t>Quantitative Research </a:t>
            </a:r>
            <a:r>
              <a:rPr lang="de-DE" sz="2200" dirty="0" err="1"/>
              <a:t>finalized</a:t>
            </a:r>
            <a:r>
              <a:rPr lang="de-DE" sz="2200" dirty="0"/>
              <a:t> 	NLT 11/24/2018</a:t>
            </a:r>
          </a:p>
          <a:p>
            <a:pPr marL="685800" lvl="1" indent="-342900">
              <a:spcBef>
                <a:spcPts val="600"/>
              </a:spcBef>
            </a:pPr>
            <a:r>
              <a:rPr lang="en-US" sz="2200" b="1" dirty="0">
                <a:solidFill>
                  <a:srgbClr val="FFCA29"/>
                </a:solidFill>
                <a:latin typeface="Helvetica" charset="0"/>
                <a:cs typeface="Helvetica" charset="0"/>
              </a:rPr>
              <a:t>Hypothesis 1: 				</a:t>
            </a:r>
            <a:r>
              <a:rPr lang="de-DE" sz="2200" dirty="0"/>
              <a:t>NLT 11/11/2018</a:t>
            </a:r>
          </a:p>
          <a:p>
            <a:pPr marL="685800" lvl="1" indent="-342900">
              <a:spcBef>
                <a:spcPts val="600"/>
              </a:spcBef>
            </a:pPr>
            <a:r>
              <a:rPr lang="en-US" sz="2200" b="1" dirty="0">
                <a:solidFill>
                  <a:srgbClr val="FFCA29"/>
                </a:solidFill>
                <a:latin typeface="Helvetica" charset="0"/>
                <a:cs typeface="Helvetica" charset="0"/>
              </a:rPr>
              <a:t>Hypothesis 2: 				</a:t>
            </a:r>
            <a:r>
              <a:rPr lang="de-DE" sz="2200" dirty="0"/>
              <a:t>NLT 11/18/2018</a:t>
            </a:r>
          </a:p>
          <a:p>
            <a:pPr marL="685800" lvl="1" indent="-342900">
              <a:spcBef>
                <a:spcPts val="600"/>
              </a:spcBef>
            </a:pPr>
            <a:r>
              <a:rPr lang="en-US" sz="2200" b="1" dirty="0">
                <a:solidFill>
                  <a:srgbClr val="FFCA29"/>
                </a:solidFill>
                <a:latin typeface="Helvetica" charset="0"/>
                <a:cs typeface="Helvetica" charset="0"/>
              </a:rPr>
              <a:t>Hypothesis 3: 				</a:t>
            </a:r>
            <a:r>
              <a:rPr lang="de-DE" sz="2200" dirty="0"/>
              <a:t>NLT 11/24/2018</a:t>
            </a:r>
          </a:p>
          <a:p>
            <a:pPr marL="342900" indent="-342900">
              <a:spcBef>
                <a:spcPts val="600"/>
              </a:spcBef>
            </a:pPr>
            <a:r>
              <a:rPr lang="de-DE" sz="2200" dirty="0"/>
              <a:t>GitHub </a:t>
            </a:r>
            <a:r>
              <a:rPr lang="en-US" sz="2200" dirty="0"/>
              <a:t>documentary</a:t>
            </a:r>
            <a:r>
              <a:rPr lang="de-DE" sz="2200" dirty="0"/>
              <a:t> </a:t>
            </a:r>
            <a:r>
              <a:rPr lang="de-DE" sz="2200" dirty="0" err="1"/>
              <a:t>finalized</a:t>
            </a:r>
            <a:r>
              <a:rPr lang="de-DE" sz="2200" dirty="0"/>
              <a:t> 		NLT 12/03/2018  </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13" name="Chart Placeholder 12"/>
          <p:cNvSpPr>
            <a:spLocks noGrp="1"/>
          </p:cNvSpPr>
          <p:nvPr>
            <p:ph type="chart" sz="quarter" idx="13"/>
          </p:nvPr>
        </p:nvSpPr>
        <p:spPr>
          <a:xfrm>
            <a:off x="331596" y="1454921"/>
            <a:ext cx="7898003" cy="3137175"/>
          </a:xfrm>
        </p:spPr>
      </p:sp>
      <p:sp>
        <p:nvSpPr>
          <p:cNvPr id="2" name="Title 1"/>
          <p:cNvSpPr>
            <a:spLocks noGrp="1"/>
          </p:cNvSpPr>
          <p:nvPr>
            <p:ph type="title" idx="4294967295"/>
          </p:nvPr>
        </p:nvSpPr>
        <p:spPr>
          <a:xfrm>
            <a:off x="301450" y="273844"/>
            <a:ext cx="6199833" cy="1071563"/>
          </a:xfrm>
        </p:spPr>
        <p:txBody>
          <a:bodyPr anchor="t">
            <a:noAutofit/>
          </a:bodyPr>
          <a:lstStyle/>
          <a:p>
            <a:r>
              <a:rPr lang="en-US" sz="3200" b="1" dirty="0">
                <a:latin typeface="Helvetica" charset="0"/>
                <a:ea typeface="Helvetica" charset="0"/>
                <a:cs typeface="Helvetica" charset="0"/>
              </a:rPr>
              <a:t>This slide has something to show regarding </a:t>
            </a:r>
            <a:r>
              <a:rPr lang="en-US" sz="3200" b="1" dirty="0">
                <a:solidFill>
                  <a:srgbClr val="FFCA29"/>
                </a:solidFill>
                <a:latin typeface="Helvetica" charset="0"/>
                <a:ea typeface="Helvetica" charset="0"/>
                <a:cs typeface="Helvetica" charset="0"/>
              </a:rPr>
              <a:t>data</a:t>
            </a:r>
            <a:r>
              <a:rPr lang="en-US" sz="3200" b="1" dirty="0">
                <a:latin typeface="Helvetica" charset="0"/>
                <a:ea typeface="Helvetica" charset="0"/>
                <a:cs typeface="Helvetica" charset="0"/>
              </a:rPr>
              <a:t>.</a:t>
            </a:r>
          </a:p>
        </p:txBody>
      </p:sp>
    </p:spTree>
    <p:extLst>
      <p:ext uri="{BB962C8B-B14F-4D97-AF65-F5344CB8AC3E}">
        <p14:creationId xmlns:p14="http://schemas.microsoft.com/office/powerpoint/2010/main" val="9328998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91403" y="263797"/>
            <a:ext cx="5878285" cy="994172"/>
          </a:xfrm>
        </p:spPr>
        <p:txBody>
          <a:bodyPr>
            <a:normAutofit/>
          </a:bodyPr>
          <a:lstStyle/>
          <a:p>
            <a:r>
              <a:rPr lang="en-US" sz="3200" b="1" dirty="0">
                <a:latin typeface="Helvetica" charset="0"/>
                <a:ea typeface="Helvetica" charset="0"/>
                <a:cs typeface="Helvetica" charset="0"/>
              </a:rPr>
              <a:t>How about a table, a picture, or </a:t>
            </a:r>
            <a:r>
              <a:rPr lang="en-US" sz="3200" b="1" dirty="0">
                <a:solidFill>
                  <a:srgbClr val="FFCA29"/>
                </a:solidFill>
                <a:latin typeface="Helvetica" charset="0"/>
                <a:ea typeface="Helvetica" charset="0"/>
                <a:cs typeface="Helvetica" charset="0"/>
              </a:rPr>
              <a:t>graphic </a:t>
            </a:r>
            <a:r>
              <a:rPr lang="en-US" sz="3200" b="1" dirty="0">
                <a:latin typeface="Helvetica" charset="0"/>
                <a:ea typeface="Helvetica" charset="0"/>
                <a:cs typeface="Helvetica" charset="0"/>
              </a:rPr>
              <a:t>– insert below.</a:t>
            </a:r>
          </a:p>
        </p:txBody>
      </p:sp>
      <p:sp>
        <p:nvSpPr>
          <p:cNvPr id="3" name="Content Placeholder 2"/>
          <p:cNvSpPr>
            <a:spLocks noGrp="1"/>
          </p:cNvSpPr>
          <p:nvPr>
            <p:ph idx="1"/>
          </p:nvPr>
        </p:nvSpPr>
        <p:spPr>
          <a:xfrm>
            <a:off x="371789" y="1487156"/>
            <a:ext cx="7837714" cy="3145566"/>
          </a:xfrm>
        </p:spPr>
        <p:txBody>
          <a:bodyPr/>
          <a:lstStyle/>
          <a:p>
            <a:pPr marL="0" indent="0">
              <a:lnSpc>
                <a:spcPct val="100000"/>
              </a:lnSpc>
              <a:spcBef>
                <a:spcPts val="0"/>
              </a:spcBef>
              <a:buNone/>
              <a:defRPr/>
            </a:pPr>
            <a:endParaRPr lang="en-US" dirty="0"/>
          </a:p>
        </p:txBody>
      </p:sp>
    </p:spTree>
    <p:extLst>
      <p:ext uri="{BB962C8B-B14F-4D97-AF65-F5344CB8AC3E}">
        <p14:creationId xmlns:p14="http://schemas.microsoft.com/office/powerpoint/2010/main" val="4771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56863" y="273844"/>
            <a:ext cx="3852915" cy="1002297"/>
          </a:xfrm>
        </p:spPr>
        <p:txBody>
          <a:bodyPr anchor="t">
            <a:noAutofit/>
          </a:bodyPr>
          <a:lstStyle/>
          <a:p>
            <a:r>
              <a:rPr lang="en-US" sz="3200" b="1" dirty="0">
                <a:latin typeface="Helvetica" charset="0"/>
                <a:ea typeface="Helvetica" charset="0"/>
                <a:cs typeface="Helvetica" charset="0"/>
              </a:rPr>
              <a:t>Need to include a </a:t>
            </a:r>
            <a:r>
              <a:rPr lang="en-US" sz="3200" b="1" dirty="0">
                <a:solidFill>
                  <a:srgbClr val="FFCA29"/>
                </a:solidFill>
                <a:latin typeface="Helvetica" charset="0"/>
                <a:ea typeface="Helvetica" charset="0"/>
                <a:cs typeface="Helvetica" charset="0"/>
              </a:rPr>
              <a:t>photo and text</a:t>
            </a:r>
            <a:r>
              <a:rPr lang="en-US" sz="3200" b="1" dirty="0">
                <a:latin typeface="Helvetica" charset="0"/>
                <a:ea typeface="Helvetica" charset="0"/>
                <a:cs typeface="Helvetica" charset="0"/>
              </a:rPr>
              <a:t>?</a:t>
            </a:r>
          </a:p>
        </p:txBody>
      </p:sp>
      <p:sp>
        <p:nvSpPr>
          <p:cNvPr id="4" name="Vertical Text Placeholder 3"/>
          <p:cNvSpPr>
            <a:spLocks noGrp="1"/>
          </p:cNvSpPr>
          <p:nvPr>
            <p:ph type="body" orient="vert" idx="1"/>
          </p:nvPr>
        </p:nvSpPr>
        <p:spPr>
          <a:xfrm rot="16200000">
            <a:off x="823962" y="964640"/>
            <a:ext cx="3175285" cy="4139920"/>
          </a:xfrm>
        </p:spPr>
        <p:txBody>
          <a:bodyPr/>
          <a:lstStyle/>
          <a:p>
            <a:endParaRPr lang="en-US" dirty="0"/>
          </a:p>
        </p:txBody>
      </p:sp>
      <p:sp>
        <p:nvSpPr>
          <p:cNvPr id="5" name="Slide Number Placeholder 4"/>
          <p:cNvSpPr>
            <a:spLocks noGrp="1"/>
          </p:cNvSpPr>
          <p:nvPr>
            <p:ph type="sldNum" sz="quarter" idx="12"/>
          </p:nvPr>
        </p:nvSpPr>
        <p:spPr/>
        <p:txBody>
          <a:bodyPr/>
          <a:lstStyle/>
          <a:p>
            <a:fld id="{D0B5CDF8-54D5-6043-A52E-76818AC5EAB8}" type="slidenum">
              <a:rPr lang="en-US" smtClean="0"/>
              <a:t>19</a:t>
            </a:fld>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1723" y="1066817"/>
            <a:ext cx="4472277" cy="2795173"/>
          </a:xfrm>
          <a:prstGeom prst="rect">
            <a:avLst/>
          </a:prstGeom>
        </p:spPr>
      </p:pic>
    </p:spTree>
    <p:extLst>
      <p:ext uri="{BB962C8B-B14F-4D97-AF65-F5344CB8AC3E}">
        <p14:creationId xmlns:p14="http://schemas.microsoft.com/office/powerpoint/2010/main" val="16263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lvl="1">
              <a:lnSpc>
                <a:spcPct val="100000"/>
              </a:lnSpc>
              <a:spcBef>
                <a:spcPts val="0"/>
              </a:spcBef>
              <a:defRPr/>
            </a:pPr>
            <a:r>
              <a:rPr lang="en-US" sz="2200" dirty="0"/>
              <a:t>Interviews</a:t>
            </a:r>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in lethality.</a:t>
            </a:r>
          </a:p>
          <a:p>
            <a:r>
              <a:rPr lang="en-US" sz="2200" dirty="0"/>
              <a:t>Survivor evacuation support.</a:t>
            </a:r>
          </a:p>
          <a:p>
            <a:r>
              <a:rPr lang="en-US" sz="2200" dirty="0"/>
              <a:t>Reduce human exposure to combat.</a:t>
            </a:r>
          </a:p>
          <a:p>
            <a:r>
              <a:rPr lang="en-US" sz="2200" dirty="0"/>
              <a:t>Reduction of cost, labor and personnel.</a:t>
            </a:r>
          </a:p>
          <a:p>
            <a:r>
              <a:rPr lang="en-US" sz="2200" dirty="0"/>
              <a:t>Improve safety.</a:t>
            </a:r>
          </a:p>
          <a:p>
            <a:r>
              <a:rPr lang="en-US" sz="2200" dirty="0"/>
              <a:t>No human limitations.</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1084"/>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Current research being performed on the subjects of:</a:t>
            </a:r>
          </a:p>
          <a:p>
            <a:r>
              <a:rPr lang="en-US" sz="2200" dirty="0"/>
              <a:t>Dismounted infantry working with small robots</a:t>
            </a:r>
          </a:p>
          <a:p>
            <a:r>
              <a:rPr lang="en-US" sz="2200" dirty="0"/>
              <a:t>Intelligent analysis </a:t>
            </a:r>
          </a:p>
          <a:p>
            <a:r>
              <a:rPr lang="en-US" sz="2200" dirty="0"/>
              <a:t>Human working with intelligent agents managing teams of unmanned vehicles </a:t>
            </a:r>
          </a:p>
          <a:p>
            <a:r>
              <a:rPr lang="en-US" sz="2200" dirty="0"/>
              <a:t>Vehicles with ground penetrating radars</a:t>
            </a:r>
          </a:p>
          <a:p>
            <a:r>
              <a:rPr lang="en-US" sz="2200" dirty="0"/>
              <a:t>Human-autonomy teaming: The behavior and the synchronization between teams </a:t>
            </a:r>
          </a:p>
          <a:p>
            <a:r>
              <a:rPr lang="en-US" sz="2200" dirty="0"/>
              <a:t>The cognitive load of the human agent and how to decrease it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8833"/>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pPr marL="0" indent="0">
              <a:buNone/>
            </a:pPr>
            <a:r>
              <a:rPr lang="en-US" sz="2200" dirty="0"/>
              <a:t>Humans still understand patterns behavior, human intentions, macro implications and ethical responsibilities much better than artificial systems. </a:t>
            </a:r>
          </a:p>
          <a:p>
            <a:r>
              <a:rPr lang="en-US" sz="2200" dirty="0"/>
              <a:t>The system autonomous agent shall always remain subordinate to their human counterparts. </a:t>
            </a:r>
          </a:p>
          <a:p>
            <a:r>
              <a:rPr lang="en-US" sz="2200" dirty="0"/>
              <a:t>The human will allow the agent to act autonomously only in specified conditions. </a:t>
            </a:r>
          </a:p>
          <a:p>
            <a:r>
              <a:rPr lang="en-US" sz="2200" dirty="0"/>
              <a:t>Developing a matrix defining the level of automation to be use. These rules would be embedded base on legal and rules of engagement.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2134</Words>
  <Application>Microsoft Office PowerPoint</Application>
  <PresentationFormat>Bildschirmpräsentation (16:9)</PresentationFormat>
  <Paragraphs>180</Paragraphs>
  <Slides>19</Slides>
  <Notes>18</Notes>
  <HiddenSlides>4</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19</vt:i4>
      </vt:variant>
    </vt:vector>
  </HeadingPairs>
  <TitlesOfParts>
    <vt:vector size="28"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PROJECT REVIEW AND FEEDBACK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Preliminary framework / setup</vt:lpstr>
      <vt:lpstr>Preliminary framework / setup</vt:lpstr>
      <vt:lpstr>Early results Hypothesis 1</vt:lpstr>
      <vt:lpstr>Plan of attack for the rest of the semester</vt:lpstr>
      <vt:lpstr>Questions?</vt:lpstr>
      <vt:lpstr>References</vt:lpstr>
      <vt:lpstr>This slide has something to show regarding data.</vt:lpstr>
      <vt:lpstr>How about a table, a picture, or graphic – insert below.</vt:lpstr>
      <vt:lpstr>Need to include a photo and text?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21</cp:revision>
  <cp:lastPrinted>2017-11-07T21:20:52Z</cp:lastPrinted>
  <dcterms:created xsi:type="dcterms:W3CDTF">2016-09-13T13:48:42Z</dcterms:created>
  <dcterms:modified xsi:type="dcterms:W3CDTF">2018-10-30T19:07:50Z</dcterms:modified>
</cp:coreProperties>
</file>

<file path=docProps/thumbnail.jpeg>
</file>